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1"/>
  </p:notesMasterIdLst>
  <p:sldIdLst>
    <p:sldId id="269" r:id="rId2"/>
    <p:sldId id="274" r:id="rId3"/>
    <p:sldId id="273" r:id="rId4"/>
    <p:sldId id="259" r:id="rId5"/>
    <p:sldId id="271" r:id="rId6"/>
    <p:sldId id="262" r:id="rId7"/>
    <p:sldId id="267" r:id="rId8"/>
    <p:sldId id="270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2762F-219E-4F42-8930-A377C1FBD5DA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A3BF8-4943-D747-9238-898C9C796D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39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Nove paesi europei presenti per un totale di 43 docenti partecipanti; ordini di scuola rappresentati tutti dalla materna alle superiori.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3BF8-4943-D747-9238-898C9C796D3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094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68482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39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075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177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255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369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4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09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944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153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947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3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32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25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27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3780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447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D3A66C-9F78-134F-B926-941178A4EFB8}" type="datetimeFigureOut">
              <a:rPr lang="it-IT" smtClean="0"/>
              <a:t>12/02/20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1A7C5CE-0F47-4A4F-B67E-509CF2F14A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0095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thinglink.com/scene/127466647032797593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gopro.com/v/nraZb89mgXJk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117240-1035-9B4B-BB0B-67DE3103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490" y="1008994"/>
            <a:ext cx="6169436" cy="5090722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Digital turn:</a:t>
            </a:r>
            <a:br>
              <a:rPr lang="it-IT" dirty="0"/>
            </a:b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to </a:t>
            </a:r>
            <a:r>
              <a:rPr lang="it-IT" dirty="0" err="1"/>
              <a:t>make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school</a:t>
            </a:r>
            <a:r>
              <a:rPr lang="it-IT" dirty="0"/>
              <a:t> more </a:t>
            </a:r>
            <a:r>
              <a:rPr lang="it-IT" dirty="0" err="1"/>
              <a:t>digital</a:t>
            </a:r>
            <a:br>
              <a:rPr lang="it-IT" dirty="0"/>
            </a:br>
            <a:r>
              <a:rPr lang="it-IT" dirty="0"/>
              <a:t>Santa Cruz </a:t>
            </a:r>
            <a:br>
              <a:rPr lang="it-IT" dirty="0"/>
            </a:br>
            <a:r>
              <a:rPr lang="it-IT" dirty="0"/>
              <a:t>12-18 Gennaio 2020</a:t>
            </a:r>
            <a:br>
              <a:rPr lang="it-IT" dirty="0"/>
            </a:br>
            <a:br>
              <a:rPr lang="it-IT" dirty="0"/>
            </a:br>
            <a:r>
              <a:rPr lang="it-IT" sz="2400" dirty="0"/>
              <a:t>cinzia </a:t>
            </a:r>
            <a:r>
              <a:rPr lang="it-IT" sz="2400" dirty="0" err="1"/>
              <a:t>silocchi</a:t>
            </a:r>
            <a:br>
              <a:rPr lang="it-IT" sz="2400" dirty="0"/>
            </a:br>
            <a:r>
              <a:rPr lang="it-IT" sz="2400" dirty="0" err="1"/>
              <a:t>paola</a:t>
            </a:r>
            <a:r>
              <a:rPr lang="it-IT" sz="2400" dirty="0"/>
              <a:t> </a:t>
            </a:r>
            <a:r>
              <a:rPr lang="it-IT" sz="2400" dirty="0" err="1"/>
              <a:t>menegazzo</a:t>
            </a:r>
            <a:br>
              <a:rPr lang="it-IT" sz="2400" dirty="0"/>
            </a:br>
            <a:r>
              <a:rPr lang="it-IT" sz="2400" dirty="0" err="1"/>
              <a:t>stefania</a:t>
            </a:r>
            <a:r>
              <a:rPr lang="it-IT" sz="2400" dirty="0"/>
              <a:t> della </a:t>
            </a:r>
            <a:r>
              <a:rPr lang="it-IT" sz="2400" dirty="0" err="1"/>
              <a:t>sciucca</a:t>
            </a:r>
            <a:br>
              <a:rPr lang="it-IT" sz="2400" dirty="0"/>
            </a:br>
            <a:r>
              <a:rPr lang="it-IT" sz="2400" dirty="0"/>
              <a:t>valentina fochi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402525F-52F9-C249-9F54-A2BC6A6B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" t="2315" r="1919"/>
          <a:stretch/>
        </p:blipFill>
        <p:spPr>
          <a:xfrm>
            <a:off x="497239" y="1599823"/>
            <a:ext cx="4895684" cy="370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21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C87F2D-EAC5-B940-A491-73BD3FA544D3}"/>
              </a:ext>
            </a:extLst>
          </p:cNvPr>
          <p:cNvSpPr txBox="1"/>
          <p:nvPr/>
        </p:nvSpPr>
        <p:spPr>
          <a:xfrm>
            <a:off x="1099335" y="71919"/>
            <a:ext cx="445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NOVE PAESI PRESENTI: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8D8769A3-0A37-9740-91A8-37ABF0EF87A2}"/>
              </a:ext>
            </a:extLst>
          </p:cNvPr>
          <p:cNvGrpSpPr/>
          <p:nvPr/>
        </p:nvGrpSpPr>
        <p:grpSpPr>
          <a:xfrm>
            <a:off x="2057295" y="595139"/>
            <a:ext cx="8275117" cy="6048560"/>
            <a:chOff x="2057295" y="595139"/>
            <a:chExt cx="8275117" cy="6048560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C0DCFAFF-D8BB-5144-ADBB-0BB98EA000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708"/>
            <a:stretch/>
          </p:blipFill>
          <p:spPr>
            <a:xfrm>
              <a:off x="2057295" y="595139"/>
              <a:ext cx="8275117" cy="6048560"/>
            </a:xfrm>
            <a:prstGeom prst="rect">
              <a:avLst/>
            </a:prstGeom>
          </p:spPr>
        </p:pic>
        <p:pic>
          <p:nvPicPr>
            <p:cNvPr id="25" name="Elemento grafico 24" descr="Segno">
              <a:extLst>
                <a:ext uri="{FF2B5EF4-FFF2-40B4-BE49-F238E27FC236}">
                  <a16:creationId xmlns:a16="http://schemas.microsoft.com/office/drawing/2014/main" id="{AA74031F-7BFA-7F43-A173-54164BC45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4185" y="5469843"/>
              <a:ext cx="302741" cy="302741"/>
            </a:xfrm>
            <a:prstGeom prst="rect">
              <a:avLst/>
            </a:prstGeom>
          </p:spPr>
        </p:pic>
        <p:pic>
          <p:nvPicPr>
            <p:cNvPr id="26" name="Elemento grafico 25" descr="Segno">
              <a:extLst>
                <a:ext uri="{FF2B5EF4-FFF2-40B4-BE49-F238E27FC236}">
                  <a16:creationId xmlns:a16="http://schemas.microsoft.com/office/drawing/2014/main" id="{FAAFDAA7-44D8-BF40-8C0E-FB5EF12B5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565556" y="2741558"/>
              <a:ext cx="302741" cy="302741"/>
            </a:xfrm>
            <a:prstGeom prst="rect">
              <a:avLst/>
            </a:prstGeom>
          </p:spPr>
        </p:pic>
        <p:pic>
          <p:nvPicPr>
            <p:cNvPr id="27" name="Elemento grafico 26" descr="Segno">
              <a:extLst>
                <a:ext uri="{FF2B5EF4-FFF2-40B4-BE49-F238E27FC236}">
                  <a16:creationId xmlns:a16="http://schemas.microsoft.com/office/drawing/2014/main" id="{392F9168-C533-E04D-8FA0-3C3C52D3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60261" y="3564387"/>
              <a:ext cx="302741" cy="302741"/>
            </a:xfrm>
            <a:prstGeom prst="rect">
              <a:avLst/>
            </a:prstGeom>
          </p:spPr>
        </p:pic>
        <p:pic>
          <p:nvPicPr>
            <p:cNvPr id="28" name="Elemento grafico 27" descr="Segno">
              <a:extLst>
                <a:ext uri="{FF2B5EF4-FFF2-40B4-BE49-F238E27FC236}">
                  <a16:creationId xmlns:a16="http://schemas.microsoft.com/office/drawing/2014/main" id="{B1B944F6-3DEB-1041-9085-A05C80C33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27170" y="3867128"/>
              <a:ext cx="302741" cy="302741"/>
            </a:xfrm>
            <a:prstGeom prst="rect">
              <a:avLst/>
            </a:prstGeom>
          </p:spPr>
        </p:pic>
        <p:pic>
          <p:nvPicPr>
            <p:cNvPr id="29" name="Elemento grafico 28" descr="Segno">
              <a:extLst>
                <a:ext uri="{FF2B5EF4-FFF2-40B4-BE49-F238E27FC236}">
                  <a16:creationId xmlns:a16="http://schemas.microsoft.com/office/drawing/2014/main" id="{FFFDEFA5-4CBE-8948-9C12-6F5FB5682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78540" y="5318472"/>
              <a:ext cx="302741" cy="302741"/>
            </a:xfrm>
            <a:prstGeom prst="rect">
              <a:avLst/>
            </a:prstGeom>
          </p:spPr>
        </p:pic>
        <p:pic>
          <p:nvPicPr>
            <p:cNvPr id="30" name="Elemento grafico 29" descr="Segno">
              <a:extLst>
                <a:ext uri="{FF2B5EF4-FFF2-40B4-BE49-F238E27FC236}">
                  <a16:creationId xmlns:a16="http://schemas.microsoft.com/office/drawing/2014/main" id="{0608797F-41B0-E74A-8AD1-ACFCA8AB6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6948" y="966988"/>
              <a:ext cx="302741" cy="302741"/>
            </a:xfrm>
            <a:prstGeom prst="rect">
              <a:avLst/>
            </a:prstGeom>
          </p:spPr>
        </p:pic>
        <p:pic>
          <p:nvPicPr>
            <p:cNvPr id="31" name="Elemento grafico 30" descr="Segno">
              <a:extLst>
                <a:ext uri="{FF2B5EF4-FFF2-40B4-BE49-F238E27FC236}">
                  <a16:creationId xmlns:a16="http://schemas.microsoft.com/office/drawing/2014/main" id="{05093AAA-DA5D-9347-8EE6-5E36EF85D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1621" y="5015731"/>
              <a:ext cx="302741" cy="302741"/>
            </a:xfrm>
            <a:prstGeom prst="rect">
              <a:avLst/>
            </a:prstGeom>
          </p:spPr>
        </p:pic>
        <p:pic>
          <p:nvPicPr>
            <p:cNvPr id="32" name="Elemento grafico 31" descr="Segno">
              <a:extLst>
                <a:ext uri="{FF2B5EF4-FFF2-40B4-BE49-F238E27FC236}">
                  <a16:creationId xmlns:a16="http://schemas.microsoft.com/office/drawing/2014/main" id="{899A9003-AED0-FE49-A273-D6F8E0F0D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96000" y="5833256"/>
              <a:ext cx="302741" cy="302741"/>
            </a:xfrm>
            <a:prstGeom prst="rect">
              <a:avLst/>
            </a:prstGeom>
          </p:spPr>
        </p:pic>
        <p:pic>
          <p:nvPicPr>
            <p:cNvPr id="33" name="Elemento grafico 32" descr="Segno">
              <a:extLst>
                <a:ext uri="{FF2B5EF4-FFF2-40B4-BE49-F238E27FC236}">
                  <a16:creationId xmlns:a16="http://schemas.microsoft.com/office/drawing/2014/main" id="{A6127C01-47DA-5E4E-9935-F2EF8239E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59493" y="4900319"/>
              <a:ext cx="302741" cy="302741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8DA86ECD-63CD-3546-8F39-61696E158D00}"/>
                </a:ext>
              </a:extLst>
            </p:cNvPr>
            <p:cNvSpPr txBox="1"/>
            <p:nvPr/>
          </p:nvSpPr>
          <p:spPr>
            <a:xfrm>
              <a:off x="4727170" y="4900319"/>
              <a:ext cx="6189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>
                  <a:solidFill>
                    <a:schemeClr val="bg1"/>
                  </a:solidFill>
                </a:rPr>
                <a:t>Slovenia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13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B019066-BE74-AE49-BBE4-9352C62B44FB}"/>
              </a:ext>
            </a:extLst>
          </p:cNvPr>
          <p:cNvSpPr/>
          <p:nvPr/>
        </p:nvSpPr>
        <p:spPr>
          <a:xfrm>
            <a:off x="2875427" y="749235"/>
            <a:ext cx="6885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OBIETTIVO DEL CORSO:</a:t>
            </a:r>
            <a:endParaRPr lang="it-IT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8575A7-6B12-DC4E-9D34-335FA3FE7EFB}"/>
              </a:ext>
            </a:extLst>
          </p:cNvPr>
          <p:cNvSpPr/>
          <p:nvPr/>
        </p:nvSpPr>
        <p:spPr>
          <a:xfrm>
            <a:off x="3062381" y="2703368"/>
            <a:ext cx="606723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progettare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il DIGITAL TURN </a:t>
            </a:r>
          </a:p>
          <a:p>
            <a:pPr algn="ctr"/>
            <a:r>
              <a:rPr lang="it-IT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per la propria scuola</a:t>
            </a:r>
          </a:p>
        </p:txBody>
      </p:sp>
    </p:spTree>
    <p:extLst>
      <p:ext uri="{BB962C8B-B14F-4D97-AF65-F5344CB8AC3E}">
        <p14:creationId xmlns:p14="http://schemas.microsoft.com/office/powerpoint/2010/main" val="4292744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98D3EA1-A8C0-854C-96C0-F7601C573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56" b="-6110"/>
          <a:stretch/>
        </p:blipFill>
        <p:spPr>
          <a:xfrm>
            <a:off x="1533217" y="273270"/>
            <a:ext cx="9125565" cy="67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0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BC86E3-3BDE-A54F-B872-2FD45C99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182" y="316420"/>
            <a:ext cx="2557955" cy="56843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8138291-C3CD-A148-9BE9-CEFFA7618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53"/>
          <a:stretch/>
        </p:blipFill>
        <p:spPr>
          <a:xfrm>
            <a:off x="6176469" y="316420"/>
            <a:ext cx="1993900" cy="60826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558D25B-29C6-4D49-BCB3-FCC676428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10"/>
          <a:stretch/>
        </p:blipFill>
        <p:spPr>
          <a:xfrm>
            <a:off x="8046475" y="5288666"/>
            <a:ext cx="1817332" cy="113388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357D7DC-2C13-8D4E-B18C-B25534D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7" r="1665"/>
          <a:stretch/>
        </p:blipFill>
        <p:spPr>
          <a:xfrm>
            <a:off x="10205427" y="5251169"/>
            <a:ext cx="1229710" cy="11919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8CE9DD-9FC6-584B-BAFF-AD4D193314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032" y="339000"/>
            <a:ext cx="1511300" cy="6477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E668308D-A5E4-0142-8ED4-1A8805A067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329" t="9142" r="34953" b="41433"/>
          <a:stretch/>
        </p:blipFill>
        <p:spPr>
          <a:xfrm>
            <a:off x="2421440" y="208987"/>
            <a:ext cx="893379" cy="90389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0C8658F-F94A-484E-8D1F-B6CE581098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8049" y="5395187"/>
            <a:ext cx="1474378" cy="903890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082BE5F-885C-C642-B4DD-F7F79208591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41" r="3240"/>
          <a:stretch/>
        </p:blipFill>
        <p:spPr>
          <a:xfrm>
            <a:off x="489855" y="5268125"/>
            <a:ext cx="1291775" cy="117497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48B1C3F9-DCB3-A747-8162-6503D24D6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047" y="5526672"/>
            <a:ext cx="3359150" cy="65787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8171AE2-C99C-4C4B-9DC2-3731C36C62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9124" y="135452"/>
            <a:ext cx="911876" cy="94641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2913643-2825-5944-A9CA-A442A9338E72}"/>
              </a:ext>
            </a:extLst>
          </p:cNvPr>
          <p:cNvSpPr txBox="1"/>
          <p:nvPr/>
        </p:nvSpPr>
        <p:spPr>
          <a:xfrm>
            <a:off x="550558" y="1457186"/>
            <a:ext cx="11251822" cy="34778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endParaRPr lang="it-IT" sz="4400" dirty="0"/>
          </a:p>
          <a:p>
            <a:pPr algn="ctr"/>
            <a:r>
              <a:rPr lang="it-IT" sz="4400" dirty="0"/>
              <a:t>«Technology </a:t>
            </a:r>
            <a:r>
              <a:rPr lang="it-IT" sz="4400" dirty="0" err="1"/>
              <a:t>is</a:t>
            </a:r>
            <a:r>
              <a:rPr lang="it-IT" sz="4400" dirty="0"/>
              <a:t> just a </a:t>
            </a:r>
            <a:r>
              <a:rPr lang="it-IT" sz="4400" dirty="0" err="1"/>
              <a:t>tool</a:t>
            </a:r>
            <a:r>
              <a:rPr lang="it-IT" sz="4400" dirty="0"/>
              <a:t>. In </a:t>
            </a:r>
            <a:r>
              <a:rPr lang="it-IT" sz="4400" dirty="0" err="1"/>
              <a:t>terms</a:t>
            </a:r>
            <a:r>
              <a:rPr lang="it-IT" sz="4400" dirty="0"/>
              <a:t> of </a:t>
            </a:r>
            <a:r>
              <a:rPr lang="it-IT" sz="4400" dirty="0" err="1"/>
              <a:t>getting</a:t>
            </a:r>
            <a:r>
              <a:rPr lang="it-IT" sz="4400" dirty="0"/>
              <a:t> the </a:t>
            </a:r>
            <a:r>
              <a:rPr lang="it-IT" sz="4400" dirty="0" err="1"/>
              <a:t>kids</a:t>
            </a:r>
            <a:r>
              <a:rPr lang="it-IT" sz="4400" dirty="0"/>
              <a:t> </a:t>
            </a:r>
            <a:r>
              <a:rPr lang="it-IT" sz="4400" dirty="0" err="1"/>
              <a:t>working</a:t>
            </a:r>
            <a:r>
              <a:rPr lang="it-IT" sz="4400" dirty="0"/>
              <a:t> </a:t>
            </a:r>
            <a:r>
              <a:rPr lang="it-IT" sz="4400" dirty="0" err="1"/>
              <a:t>together</a:t>
            </a:r>
            <a:r>
              <a:rPr lang="it-IT" sz="4400" dirty="0"/>
              <a:t> and </a:t>
            </a:r>
            <a:r>
              <a:rPr lang="it-IT" sz="4400" dirty="0" err="1"/>
              <a:t>motivating</a:t>
            </a:r>
            <a:r>
              <a:rPr lang="it-IT" sz="4400" dirty="0"/>
              <a:t> </a:t>
            </a:r>
            <a:r>
              <a:rPr lang="it-IT" sz="4400" dirty="0" err="1"/>
              <a:t>them</a:t>
            </a:r>
            <a:r>
              <a:rPr lang="it-IT" sz="4400" dirty="0"/>
              <a:t>, the </a:t>
            </a:r>
            <a:r>
              <a:rPr lang="it-IT" sz="4400" dirty="0" err="1"/>
              <a:t>teacher</a:t>
            </a:r>
            <a:r>
              <a:rPr lang="it-IT" sz="4400" dirty="0"/>
              <a:t> </a:t>
            </a:r>
            <a:r>
              <a:rPr lang="it-IT" sz="4400" dirty="0" err="1"/>
              <a:t>is</a:t>
            </a:r>
            <a:r>
              <a:rPr lang="it-IT" sz="4400" dirty="0"/>
              <a:t> the </a:t>
            </a:r>
            <a:r>
              <a:rPr lang="it-IT" sz="4400" dirty="0" err="1"/>
              <a:t>most</a:t>
            </a:r>
            <a:r>
              <a:rPr lang="it-IT" sz="4400" dirty="0"/>
              <a:t> </a:t>
            </a:r>
            <a:r>
              <a:rPr lang="it-IT" sz="4400" dirty="0" err="1"/>
              <a:t>important</a:t>
            </a:r>
            <a:r>
              <a:rPr lang="it-IT" sz="4400" dirty="0"/>
              <a:t>». Bill Gates</a:t>
            </a:r>
          </a:p>
          <a:p>
            <a:pPr algn="ctr"/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68550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17B4CC0-A110-3B40-996D-6AC47F61D4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8" b="6752"/>
          <a:stretch/>
        </p:blipFill>
        <p:spPr>
          <a:xfrm>
            <a:off x="609600" y="333632"/>
            <a:ext cx="10972800" cy="606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8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hlinkClick r:id="rId2"/>
            <a:extLst>
              <a:ext uri="{FF2B5EF4-FFF2-40B4-BE49-F238E27FC236}">
                <a16:creationId xmlns:a16="http://schemas.microsoft.com/office/drawing/2014/main" id="{C4FF9B5B-4B48-D740-94CC-9398CAEC0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700" y="984057"/>
            <a:ext cx="7370599" cy="55308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1D1CB74-A474-7749-81C6-7E8B23BF034C}"/>
              </a:ext>
            </a:extLst>
          </p:cNvPr>
          <p:cNvSpPr txBox="1"/>
          <p:nvPr/>
        </p:nvSpPr>
        <p:spPr>
          <a:xfrm>
            <a:off x="1713186" y="343119"/>
            <a:ext cx="8681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Interactive photo-story of the ITET Mantegna Digital Turn </a:t>
            </a:r>
            <a:r>
              <a:rPr lang="it-IT" sz="2400" dirty="0" err="1"/>
              <a:t>project</a:t>
            </a:r>
            <a:endParaRPr lang="it-IT" sz="2400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5BBE89A-DC33-FA49-A0AC-BD5C9BB6CF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210"/>
          <a:stretch/>
        </p:blipFill>
        <p:spPr>
          <a:xfrm>
            <a:off x="10704396" y="5816173"/>
            <a:ext cx="1119850" cy="69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6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hlinkClick r:id="rId2"/>
            <a:extLst>
              <a:ext uri="{FF2B5EF4-FFF2-40B4-BE49-F238E27FC236}">
                <a16:creationId xmlns:a16="http://schemas.microsoft.com/office/drawing/2014/main" id="{D20FC21F-A5E9-C74E-B57B-5F6862C9E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03" y="0"/>
            <a:ext cx="9141393" cy="6858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985A101-A53E-7B40-BD03-CA3DDFAFA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99" y="292638"/>
            <a:ext cx="1093688" cy="11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0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751C89F-DD84-1446-8844-971EEF00790D}"/>
              </a:ext>
            </a:extLst>
          </p:cNvPr>
          <p:cNvSpPr/>
          <p:nvPr/>
        </p:nvSpPr>
        <p:spPr>
          <a:xfrm>
            <a:off x="2228215" y="2967335"/>
            <a:ext cx="7735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GRAZIE 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7579465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{2FBC51AF-BB18-6244-8F20-83F0249BCA06}tf10001058</Template>
  <TotalTime>5617</TotalTime>
  <Words>121</Words>
  <Application>Microsoft Macintosh PowerPoint</Application>
  <PresentationFormat>Widescreen</PresentationFormat>
  <Paragraphs>13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Celestiale</vt:lpstr>
      <vt:lpstr>   Digital turn:  how to make your school more digital Santa Cruz  12-18 Gennaio 2020  cinzia silocchi paola menegazzo stefania della sciucca valentina fochi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Egisto Altomare</dc:creator>
  <cp:lastModifiedBy>Egisto Altomare</cp:lastModifiedBy>
  <cp:revision>38</cp:revision>
  <dcterms:created xsi:type="dcterms:W3CDTF">2020-01-23T22:35:44Z</dcterms:created>
  <dcterms:modified xsi:type="dcterms:W3CDTF">2020-02-12T20:02:03Z</dcterms:modified>
</cp:coreProperties>
</file>